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9" r:id="rId4"/>
    <p:sldId id="258" r:id="rId5"/>
    <p:sldId id="259" r:id="rId6"/>
    <p:sldId id="260" r:id="rId7"/>
    <p:sldId id="262" r:id="rId8"/>
    <p:sldId id="261" r:id="rId9"/>
    <p:sldId id="263" r:id="rId10"/>
    <p:sldId id="273" r:id="rId11"/>
    <p:sldId id="264" r:id="rId12"/>
    <p:sldId id="265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77F63-8D6A-4CA9-A851-720F0C5CA8BF}" type="datetimeFigureOut">
              <a:rPr lang="nl-NL" smtClean="0"/>
              <a:t>19-8-2022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D4990-33AA-4C21-A949-6CD7D4EE57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9824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77F63-8D6A-4CA9-A851-720F0C5CA8BF}" type="datetimeFigureOut">
              <a:rPr lang="nl-NL" smtClean="0"/>
              <a:t>19-8-2022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D4990-33AA-4C21-A949-6CD7D4EE57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6890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77F63-8D6A-4CA9-A851-720F0C5CA8BF}" type="datetimeFigureOut">
              <a:rPr lang="nl-NL" smtClean="0"/>
              <a:t>19-8-2022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D4990-33AA-4C21-A949-6CD7D4EE57E6}" type="slidenum">
              <a:rPr lang="nl-NL" smtClean="0"/>
              <a:t>‹nr.›</a:t>
            </a:fld>
            <a:endParaRPr lang="nl-NL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444634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77F63-8D6A-4CA9-A851-720F0C5CA8BF}" type="datetimeFigureOut">
              <a:rPr lang="nl-NL" smtClean="0"/>
              <a:t>19-8-2022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D4990-33AA-4C21-A949-6CD7D4EE57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42435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77F63-8D6A-4CA9-A851-720F0C5CA8BF}" type="datetimeFigureOut">
              <a:rPr lang="nl-NL" smtClean="0"/>
              <a:t>19-8-2022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D4990-33AA-4C21-A949-6CD7D4EE57E6}" type="slidenum">
              <a:rPr lang="nl-NL" smtClean="0"/>
              <a:t>‹nr.›</a:t>
            </a:fld>
            <a:endParaRPr lang="nl-N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143456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77F63-8D6A-4CA9-A851-720F0C5CA8BF}" type="datetimeFigureOut">
              <a:rPr lang="nl-NL" smtClean="0"/>
              <a:t>19-8-2022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D4990-33AA-4C21-A949-6CD7D4EE57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4371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77F63-8D6A-4CA9-A851-720F0C5CA8BF}" type="datetimeFigureOut">
              <a:rPr lang="nl-NL" smtClean="0"/>
              <a:t>19-8-2022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D4990-33AA-4C21-A949-6CD7D4EE57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35722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77F63-8D6A-4CA9-A851-720F0C5CA8BF}" type="datetimeFigureOut">
              <a:rPr lang="nl-NL" smtClean="0"/>
              <a:t>19-8-2022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D4990-33AA-4C21-A949-6CD7D4EE57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7662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77F63-8D6A-4CA9-A851-720F0C5CA8BF}" type="datetimeFigureOut">
              <a:rPr lang="nl-NL" smtClean="0"/>
              <a:t>19-8-2022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D4990-33AA-4C21-A949-6CD7D4EE57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0243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77F63-8D6A-4CA9-A851-720F0C5CA8BF}" type="datetimeFigureOut">
              <a:rPr lang="nl-NL" smtClean="0"/>
              <a:t>19-8-2022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D4990-33AA-4C21-A949-6CD7D4EE57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8986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77F63-8D6A-4CA9-A851-720F0C5CA8BF}" type="datetimeFigureOut">
              <a:rPr lang="nl-NL" smtClean="0"/>
              <a:t>19-8-2022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D4990-33AA-4C21-A949-6CD7D4EE57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6934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77F63-8D6A-4CA9-A851-720F0C5CA8BF}" type="datetimeFigureOut">
              <a:rPr lang="nl-NL" smtClean="0"/>
              <a:t>19-8-2022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D4990-33AA-4C21-A949-6CD7D4EE57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749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77F63-8D6A-4CA9-A851-720F0C5CA8BF}" type="datetimeFigureOut">
              <a:rPr lang="nl-NL" smtClean="0"/>
              <a:t>19-8-2022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D4990-33AA-4C21-A949-6CD7D4EE57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355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77F63-8D6A-4CA9-A851-720F0C5CA8BF}" type="datetimeFigureOut">
              <a:rPr lang="nl-NL" smtClean="0"/>
              <a:t>19-8-2022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D4990-33AA-4C21-A949-6CD7D4EE57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5403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77F63-8D6A-4CA9-A851-720F0C5CA8BF}" type="datetimeFigureOut">
              <a:rPr lang="nl-NL" smtClean="0"/>
              <a:t>19-8-2022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D4990-33AA-4C21-A949-6CD7D4EE57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4353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77F63-8D6A-4CA9-A851-720F0C5CA8BF}" type="datetimeFigureOut">
              <a:rPr lang="nl-NL" smtClean="0"/>
              <a:t>19-8-2022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D4990-33AA-4C21-A949-6CD7D4EE57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7792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77F63-8D6A-4CA9-A851-720F0C5CA8BF}" type="datetimeFigureOut">
              <a:rPr lang="nl-NL" smtClean="0"/>
              <a:t>19-8-2022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90ED4990-33AA-4C21-A949-6CD7D4EE57E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5811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559B7E-3E67-607D-5B50-93D49EB2F3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Voorkomen van ongevallen en EHBO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F81D227-29D6-60ED-32A6-AFBD1849306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 4: hoofdstuk 5 Bloedingen </a:t>
            </a:r>
          </a:p>
        </p:txBody>
      </p:sp>
    </p:spTree>
    <p:extLst>
      <p:ext uri="{BB962C8B-B14F-4D97-AF65-F5344CB8AC3E}">
        <p14:creationId xmlns:p14="http://schemas.microsoft.com/office/powerpoint/2010/main" val="13119858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F6108A-9540-BE27-AAC7-9234A8A79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Opdracht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50388D7-B603-42A7-82D0-71E2DEA9C0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heb je deze les geleerd?</a:t>
            </a:r>
          </a:p>
          <a:p>
            <a:r>
              <a:rPr lang="nl-NL" dirty="0"/>
              <a:t>Zie bijlage les 4: Afsluiter  </a:t>
            </a:r>
          </a:p>
          <a:p>
            <a:r>
              <a:rPr lang="nl-NL" dirty="0"/>
              <a:t>Volgende week: hoofdstuk 6: breuken en verstuikingen 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2B711D08-1F49-56D2-19F3-005EAD181CC1}"/>
              </a:ext>
            </a:extLst>
          </p:cNvPr>
          <p:cNvSpPr txBox="1"/>
          <p:nvPr/>
        </p:nvSpPr>
        <p:spPr>
          <a:xfrm>
            <a:off x="5524500" y="4781550"/>
            <a:ext cx="246697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0070C0"/>
                </a:solidFill>
              </a:rPr>
              <a:t>Wat doe jij bij een mogelijke schedelbreuk? </a:t>
            </a:r>
          </a:p>
        </p:txBody>
      </p:sp>
      <p:pic>
        <p:nvPicPr>
          <p:cNvPr id="7170" name="Picture 2" descr="Schedelbreuk vector illustratie. Illustration of arts - 64252584">
            <a:extLst>
              <a:ext uri="{FF2B5EF4-FFF2-40B4-BE49-F238E27FC236}">
                <a16:creationId xmlns:a16="http://schemas.microsoft.com/office/drawing/2014/main" id="{FE311935-07E4-6FCE-0163-FB520D90E9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58225" y="3328988"/>
            <a:ext cx="2647950" cy="1724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527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17F714-FCF5-F54E-0500-4EA770CFCC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Om te onthouden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82B56A7-900C-66D7-A32C-76D813DC65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Slagaderlijke bloeding herken je aan helderrood bloed dat stootsgewijs uit de wond komt</a:t>
            </a:r>
          </a:p>
          <a:p>
            <a:r>
              <a:rPr lang="nl-NL" dirty="0"/>
              <a:t>Aderlijke bloeding herken je aan donkerrood bloed dat uit de wond stroomt</a:t>
            </a:r>
          </a:p>
          <a:p>
            <a:r>
              <a:rPr lang="nl-NL" dirty="0"/>
              <a:t>Haarvaten bloeding herken je aan kleine, sijpelende bloeding</a:t>
            </a:r>
          </a:p>
          <a:p>
            <a:r>
              <a:rPr lang="nl-NL" dirty="0"/>
              <a:t>Bel 112 bij bewustzijnsverlies, bleekheid, heftige bloeding</a:t>
            </a:r>
          </a:p>
          <a:p>
            <a:endParaRPr lang="nl-NL" dirty="0"/>
          </a:p>
        </p:txBody>
      </p:sp>
      <p:pic>
        <p:nvPicPr>
          <p:cNvPr id="8194" name="Picture 2" descr="De enige verandertip om te onthouden - ManagementSite">
            <a:extLst>
              <a:ext uri="{FF2B5EF4-FFF2-40B4-BE49-F238E27FC236}">
                <a16:creationId xmlns:a16="http://schemas.microsoft.com/office/drawing/2014/main" id="{4B4D161C-0FB0-76FB-3E60-C2FD5D0071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646" y="4011310"/>
            <a:ext cx="3414712" cy="20300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5205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718533-061F-4E7D-8ED5-15A0AD625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0A02ECF-004E-B841-74DA-047E816BB2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9218" name="Picture 2" descr="Kent jouw bedrijf de antwoorden op deze 3 vragen? - Teldacom">
            <a:extLst>
              <a:ext uri="{FF2B5EF4-FFF2-40B4-BE49-F238E27FC236}">
                <a16:creationId xmlns:a16="http://schemas.microsoft.com/office/drawing/2014/main" id="{C56D9D20-5C49-80E7-C16D-2505300BE9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4988" y="1961357"/>
            <a:ext cx="6936121" cy="2935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58081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9809040-E49B-F64A-75BB-FF7ECD29F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Huiswerk voor de volgende les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D022AB8-F527-AA64-114C-576184A15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Hoofdstuk 5: Bloedingen</a:t>
            </a:r>
          </a:p>
          <a:p>
            <a:r>
              <a:rPr lang="nl-NL" dirty="0"/>
              <a:t>Volgende week: hoofdstuk 6 breuken en verstuikingen</a:t>
            </a:r>
          </a:p>
        </p:txBody>
      </p:sp>
      <p:pic>
        <p:nvPicPr>
          <p:cNvPr id="2050" name="Picture 2" descr="De hond heeft mijn huiswerk opgegeten : r/dirkjan">
            <a:extLst>
              <a:ext uri="{FF2B5EF4-FFF2-40B4-BE49-F238E27FC236}">
                <a16:creationId xmlns:a16="http://schemas.microsoft.com/office/drawing/2014/main" id="{20E41261-CD6D-FF2E-3E6E-7F969D01F4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3525" y="4036667"/>
            <a:ext cx="5867400" cy="20046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9135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45E74E4-3815-1BD7-D7EE-9DDD2AE3F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gaan we doen vandaag?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DBBB1E6-A3AD-FE48-1FF6-9436F8DE9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Wat weet je nog?</a:t>
            </a:r>
          </a:p>
          <a:p>
            <a:r>
              <a:rPr lang="nl-NL" dirty="0"/>
              <a:t>Bonusvraag</a:t>
            </a:r>
          </a:p>
          <a:p>
            <a:r>
              <a:rPr lang="nl-NL" dirty="0"/>
              <a:t>Leerdoelen</a:t>
            </a:r>
          </a:p>
          <a:p>
            <a:r>
              <a:rPr lang="nl-NL" dirty="0"/>
              <a:t>Uitleg hoofdstuk 5 bloedingen</a:t>
            </a:r>
          </a:p>
          <a:p>
            <a:r>
              <a:rPr lang="nl-NL" dirty="0"/>
              <a:t>Opdracht</a:t>
            </a:r>
          </a:p>
          <a:p>
            <a:r>
              <a:rPr lang="nl-NL" dirty="0"/>
              <a:t>Om te onthouden en vragen</a:t>
            </a:r>
          </a:p>
          <a:p>
            <a:r>
              <a:rPr lang="nl-NL" dirty="0"/>
              <a:t>Oefenen met vaardigheden volgens planning</a:t>
            </a:r>
          </a:p>
          <a:p>
            <a:r>
              <a:rPr lang="nl-NL" dirty="0"/>
              <a:t>Oefenen met scenario’s </a:t>
            </a:r>
          </a:p>
          <a:p>
            <a:pPr marL="0" indent="0">
              <a:buNone/>
            </a:pPr>
            <a:r>
              <a:rPr lang="nl-NL" dirty="0"/>
              <a:t> </a:t>
            </a:r>
          </a:p>
        </p:txBody>
      </p:sp>
      <p:pic>
        <p:nvPicPr>
          <p:cNvPr id="1026" name="Picture 2" descr="Bloeding | Inwendige &amp; Vagina Bloeding | Alle Bloedingen - Bloedcellen.nl">
            <a:extLst>
              <a:ext uri="{FF2B5EF4-FFF2-40B4-BE49-F238E27FC236}">
                <a16:creationId xmlns:a16="http://schemas.microsoft.com/office/drawing/2014/main" id="{B2C4025A-6672-F4B3-FCE0-0F4E4329E4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9552" y="4298287"/>
            <a:ext cx="2628900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04631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E55CCB-B26D-EFE3-0621-6F29F1DBD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Wat weten we nog?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C480242-1B46-4044-0CD0-0CA7E91D9F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Pak het a4 met de post-its</a:t>
            </a:r>
          </a:p>
          <a:p>
            <a:r>
              <a:rPr lang="nl-NL" dirty="0"/>
              <a:t>Schrijf op de post-its wat je nog weet van de vorige les, overleg ook met je groepsgenoten </a:t>
            </a:r>
          </a:p>
        </p:txBody>
      </p:sp>
      <p:pic>
        <p:nvPicPr>
          <p:cNvPr id="1026" name="Picture 2" descr="Free Post It Vector - (587 Gratis downloads)">
            <a:extLst>
              <a:ext uri="{FF2B5EF4-FFF2-40B4-BE49-F238E27FC236}">
                <a16:creationId xmlns:a16="http://schemas.microsoft.com/office/drawing/2014/main" id="{A2FAB007-9321-DFEB-180B-7CC6E140FD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9875" y="3845239"/>
            <a:ext cx="3438566" cy="2403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57418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AAA03C-6AC5-BB4B-1CBC-4D4E1FC52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Bonusvraag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90FA50E-BDD0-B746-9FAC-DFAE3D979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Slagaderlijke bloeding. Hoe reageer jij?</a:t>
            </a:r>
          </a:p>
          <a:p>
            <a:r>
              <a:rPr lang="nl-NL" dirty="0"/>
              <a:t> Bloed komt stootsgewijs eruit. </a:t>
            </a:r>
          </a:p>
          <a:p>
            <a:r>
              <a:rPr lang="nl-NL" dirty="0"/>
              <a:t>Voer druk uit op de wond met een doek of verband of </a:t>
            </a:r>
            <a:r>
              <a:rPr lang="nl-NL" dirty="0" err="1"/>
              <a:t>tshirt</a:t>
            </a:r>
            <a:r>
              <a:rPr lang="nl-NL" dirty="0"/>
              <a:t>. </a:t>
            </a:r>
          </a:p>
          <a:p>
            <a:r>
              <a:rPr lang="nl-NL" dirty="0"/>
              <a:t>Bel 112</a:t>
            </a:r>
          </a:p>
          <a:p>
            <a:r>
              <a:rPr lang="nl-NL" dirty="0"/>
              <a:t>Leg een drukverband aan en zorg dat er veel druk blijft op de wond. </a:t>
            </a:r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1026" name="Picture 2" descr="Leer burger zelf bloedingen stelpen na aanslag' | De Volkskrant">
            <a:extLst>
              <a:ext uri="{FF2B5EF4-FFF2-40B4-BE49-F238E27FC236}">
                <a16:creationId xmlns:a16="http://schemas.microsoft.com/office/drawing/2014/main" id="{2017E674-9407-ED88-3C6F-DAA87EFCBB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6213" y="4241139"/>
            <a:ext cx="3592267" cy="20304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9773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2915D3-6CD5-2FCD-93F8-65DA33EC3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Leerdoelen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50B23D8-0FF7-C838-C6E4-00CDB18666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Je kan actieve bloedingen stoppen en hulp inschakelen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Je kan een ernstige uitwendige bloeding herkennen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Je kan een bloeding stoppen met wonddrukverband</a:t>
            </a:r>
          </a:p>
          <a:p>
            <a:r>
              <a:rPr lang="nl-NL" dirty="0">
                <a:latin typeface="Arial" panose="020B0604020202020204" pitchFamily="34" charset="0"/>
                <a:ea typeface="Calibri" panose="020F0502020204030204" pitchFamily="34" charset="0"/>
              </a:rPr>
              <a:t>Je kan een neusbloeding stoppen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010289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947E019-4C33-EABD-3BE4-C7E1C3401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Bloedingen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D422B48-8184-06AD-7FF8-E28D72364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Het kapotgaan van een bloedvat, waardoor bloed uit de bloedvaten komt</a:t>
            </a:r>
          </a:p>
          <a:p>
            <a:r>
              <a:rPr lang="nl-NL" dirty="0"/>
              <a:t>Inwendige bloeding:</a:t>
            </a:r>
          </a:p>
          <a:p>
            <a:pPr lvl="1"/>
            <a:r>
              <a:rPr lang="nl-NL" dirty="0"/>
              <a:t>De huid is niet beschadigd. </a:t>
            </a:r>
          </a:p>
          <a:p>
            <a:pPr lvl="1"/>
            <a:r>
              <a:rPr lang="nl-NL" dirty="0"/>
              <a:t>Bloed gaat vanuit bloedvat naar weefsel</a:t>
            </a:r>
          </a:p>
          <a:p>
            <a:r>
              <a:rPr lang="nl-NL" dirty="0"/>
              <a:t>Uitwendige bloeding</a:t>
            </a:r>
          </a:p>
          <a:p>
            <a:pPr lvl="1"/>
            <a:r>
              <a:rPr lang="nl-NL" dirty="0"/>
              <a:t>De huid is beschadigd</a:t>
            </a:r>
          </a:p>
          <a:p>
            <a:pPr lvl="1"/>
            <a:r>
              <a:rPr lang="nl-NL" dirty="0"/>
              <a:t>Bloed gaat vanuit bloedvat naar buiten het lichaam</a:t>
            </a:r>
          </a:p>
        </p:txBody>
      </p:sp>
      <p:pic>
        <p:nvPicPr>
          <p:cNvPr id="3074" name="Picture 2" descr="Spiercontusie l Oorzaak en behandeling l Fysio Deurne">
            <a:extLst>
              <a:ext uri="{FF2B5EF4-FFF2-40B4-BE49-F238E27FC236}">
                <a16:creationId xmlns:a16="http://schemas.microsoft.com/office/drawing/2014/main" id="{E127E05D-F639-4999-0458-26EF5BA2FB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4002" y="816638"/>
            <a:ext cx="2447925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Eerste hulp bij bloedingen · Gezondheid en wetenschap">
            <a:extLst>
              <a:ext uri="{FF2B5EF4-FFF2-40B4-BE49-F238E27FC236}">
                <a16:creationId xmlns:a16="http://schemas.microsoft.com/office/drawing/2014/main" id="{B446ADB7-EEB9-93EE-9319-AF6FBA2249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74002" y="4174463"/>
            <a:ext cx="2447925" cy="16289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41848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B80A64-33DD-F2EF-7A46-363468BB01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Symptomen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150EA14-91DA-9802-23E3-4A01DD646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Bloeding </a:t>
            </a:r>
          </a:p>
          <a:p>
            <a:pPr lvl="1"/>
            <a:r>
              <a:rPr lang="nl-NL" dirty="0"/>
              <a:t>Er is bloed zichtbaar (inwendig is geen bloed zichtbaar)</a:t>
            </a:r>
          </a:p>
          <a:p>
            <a:pPr lvl="1"/>
            <a:r>
              <a:rPr lang="nl-NL" dirty="0"/>
              <a:t>Misselijk</a:t>
            </a:r>
          </a:p>
          <a:p>
            <a:pPr lvl="1"/>
            <a:r>
              <a:rPr lang="nl-NL" dirty="0"/>
              <a:t>Duizelig</a:t>
            </a:r>
          </a:p>
          <a:p>
            <a:pPr lvl="1"/>
            <a:r>
              <a:rPr lang="nl-NL" dirty="0"/>
              <a:t>Zwelling</a:t>
            </a:r>
          </a:p>
          <a:p>
            <a:r>
              <a:rPr lang="nl-NL" dirty="0"/>
              <a:t>Ernstige bloedingen</a:t>
            </a:r>
          </a:p>
          <a:p>
            <a:pPr lvl="1"/>
            <a:r>
              <a:rPr lang="nl-NL" dirty="0"/>
              <a:t>Shock</a:t>
            </a:r>
          </a:p>
          <a:p>
            <a:pPr lvl="1"/>
            <a:r>
              <a:rPr lang="nl-NL" dirty="0"/>
              <a:t>Bewustzijnsstoornis</a:t>
            </a:r>
          </a:p>
          <a:p>
            <a:pPr lvl="1"/>
            <a:r>
              <a:rPr lang="nl-NL" dirty="0"/>
              <a:t>Zwakke en snelle pols</a:t>
            </a:r>
          </a:p>
          <a:p>
            <a:pPr lvl="1"/>
            <a:r>
              <a:rPr lang="nl-NL" dirty="0"/>
              <a:t>Bleke en klamme huid</a:t>
            </a:r>
          </a:p>
          <a:p>
            <a:pPr lvl="1"/>
            <a:endParaRPr lang="nl-NL" dirty="0"/>
          </a:p>
        </p:txBody>
      </p:sp>
      <p:pic>
        <p:nvPicPr>
          <p:cNvPr id="5122" name="Picture 2" descr="Het vaststellen van een inwendige bloeding | Eerste hulp - EHBO | Menselijk  Lichaam">
            <a:extLst>
              <a:ext uri="{FF2B5EF4-FFF2-40B4-BE49-F238E27FC236}">
                <a16:creationId xmlns:a16="http://schemas.microsoft.com/office/drawing/2014/main" id="{9F776987-5757-485F-1AFB-0CA687193E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9013" y="3144114"/>
            <a:ext cx="3148012" cy="3127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75519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BA037E8-2A2C-E097-98A6-129516111E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Soorten bloedingen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227F08C-048A-58E2-1AE3-26B7CCAD7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76400"/>
            <a:ext cx="8596668" cy="4571999"/>
          </a:xfrm>
        </p:spPr>
        <p:txBody>
          <a:bodyPr>
            <a:normAutofit/>
          </a:bodyPr>
          <a:lstStyle/>
          <a:p>
            <a:r>
              <a:rPr lang="nl-NL" dirty="0"/>
              <a:t>Slagaderlijke bloeding</a:t>
            </a:r>
          </a:p>
          <a:p>
            <a:pPr lvl="1"/>
            <a:r>
              <a:rPr lang="nl-NL" dirty="0"/>
              <a:t>Bloed komt stootsgewijs eruit</a:t>
            </a:r>
          </a:p>
          <a:p>
            <a:pPr lvl="1"/>
            <a:r>
              <a:rPr lang="nl-NL" dirty="0"/>
              <a:t>Bloed is helderrood</a:t>
            </a:r>
          </a:p>
          <a:p>
            <a:pPr lvl="1"/>
            <a:r>
              <a:rPr lang="nl-NL" dirty="0"/>
              <a:t>Vaak heftige bloeding </a:t>
            </a:r>
          </a:p>
          <a:p>
            <a:r>
              <a:rPr lang="nl-NL" dirty="0"/>
              <a:t>Aderlijke bloeding </a:t>
            </a:r>
          </a:p>
          <a:p>
            <a:pPr lvl="1"/>
            <a:r>
              <a:rPr lang="nl-NL" dirty="0"/>
              <a:t>Bloed komt in een stroompje eruit</a:t>
            </a:r>
          </a:p>
          <a:p>
            <a:pPr lvl="1"/>
            <a:r>
              <a:rPr lang="nl-NL" dirty="0"/>
              <a:t>Bloed is donkerrood</a:t>
            </a:r>
          </a:p>
          <a:p>
            <a:pPr lvl="1"/>
            <a:r>
              <a:rPr lang="nl-NL" dirty="0"/>
              <a:t>Ernst bloeding hangt af van de grootte van de wond</a:t>
            </a:r>
          </a:p>
          <a:p>
            <a:r>
              <a:rPr lang="nl-NL" dirty="0"/>
              <a:t>Bloeding in de haarvaten </a:t>
            </a:r>
          </a:p>
          <a:p>
            <a:pPr lvl="1"/>
            <a:r>
              <a:rPr lang="nl-NL" dirty="0"/>
              <a:t>Kleine bloeding bv schaafwond</a:t>
            </a:r>
          </a:p>
          <a:p>
            <a:pPr lvl="1"/>
            <a:r>
              <a:rPr lang="nl-NL" dirty="0"/>
              <a:t>Stopt vanzelf</a:t>
            </a:r>
          </a:p>
          <a:p>
            <a:pPr lvl="1"/>
            <a:r>
              <a:rPr lang="nl-NL" dirty="0"/>
              <a:t>Niet schadelijk </a:t>
            </a:r>
          </a:p>
        </p:txBody>
      </p:sp>
      <p:pic>
        <p:nvPicPr>
          <p:cNvPr id="4100" name="Picture 4" descr="حبر إهمال الرسمية انحياز، نزعة المتلقي بجعة hevige bloeding -  modiagainpm.org">
            <a:extLst>
              <a:ext uri="{FF2B5EF4-FFF2-40B4-BE49-F238E27FC236}">
                <a16:creationId xmlns:a16="http://schemas.microsoft.com/office/drawing/2014/main" id="{4D4284AE-47CC-AA9F-3F7B-78C6586D98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4700" y="3095625"/>
            <a:ext cx="45720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1812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F976ED-6578-DD1B-5063-AE32CFA0B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Wanneer 112 bellen?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BB7F93C-9260-721E-D9CE-67062D4C4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Hevige bloedingen </a:t>
            </a:r>
          </a:p>
          <a:p>
            <a:r>
              <a:rPr lang="nl-NL" dirty="0"/>
              <a:t>Misselijkheid, niet veroorzaakt door kijken naar bloed</a:t>
            </a:r>
          </a:p>
          <a:p>
            <a:r>
              <a:rPr lang="nl-NL" dirty="0"/>
              <a:t>Duizeligheid, niet veroorzaakt door kijken naar bloed</a:t>
            </a:r>
          </a:p>
          <a:p>
            <a:r>
              <a:rPr lang="nl-NL" dirty="0"/>
              <a:t>Bleke, klamme huid</a:t>
            </a:r>
          </a:p>
          <a:p>
            <a:r>
              <a:rPr lang="nl-NL" dirty="0"/>
              <a:t>Bewustzijnsstoornissen</a:t>
            </a:r>
          </a:p>
          <a:p>
            <a:endParaRPr lang="nl-NL" dirty="0"/>
          </a:p>
        </p:txBody>
      </p:sp>
      <p:pic>
        <p:nvPicPr>
          <p:cNvPr id="6146" name="Picture 2" descr="Locatie bij bellen 112 nauwkeuriger bepaald – Gezondheidskrant">
            <a:extLst>
              <a:ext uri="{FF2B5EF4-FFF2-40B4-BE49-F238E27FC236}">
                <a16:creationId xmlns:a16="http://schemas.microsoft.com/office/drawing/2014/main" id="{1FB79234-1022-01CF-9E33-F6C49D1137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90446" y="3893743"/>
            <a:ext cx="3567112" cy="20677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514495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2804</TotalTime>
  <Words>384</Words>
  <Application>Microsoft Office PowerPoint</Application>
  <PresentationFormat>Breedbeeld</PresentationFormat>
  <Paragraphs>78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Facet</vt:lpstr>
      <vt:lpstr>Voorkomen van ongevallen en EHBO</vt:lpstr>
      <vt:lpstr>Wat gaan we doen vandaag? </vt:lpstr>
      <vt:lpstr>Wat weten we nog? </vt:lpstr>
      <vt:lpstr>Bonusvraag </vt:lpstr>
      <vt:lpstr>Leerdoelen</vt:lpstr>
      <vt:lpstr>Bloedingen </vt:lpstr>
      <vt:lpstr>Symptomen </vt:lpstr>
      <vt:lpstr>Soorten bloedingen </vt:lpstr>
      <vt:lpstr>Wanneer 112 bellen?</vt:lpstr>
      <vt:lpstr>Opdracht</vt:lpstr>
      <vt:lpstr>Om te onthouden </vt:lpstr>
      <vt:lpstr>PowerPoint-presentatie</vt:lpstr>
      <vt:lpstr>Huiswerk voor de volgende 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Voorkomen van ongevallen en EHBO</dc:title>
  <dc:creator>Marloes Kemna</dc:creator>
  <cp:lastModifiedBy>Marloes Kemna</cp:lastModifiedBy>
  <cp:revision>3</cp:revision>
  <dcterms:created xsi:type="dcterms:W3CDTF">2022-08-17T12:20:18Z</dcterms:created>
  <dcterms:modified xsi:type="dcterms:W3CDTF">2022-08-19T17:09:08Z</dcterms:modified>
</cp:coreProperties>
</file>